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0"/>
  </p:notesMasterIdLst>
  <p:sldIdLst>
    <p:sldId id="257" r:id="rId5"/>
    <p:sldId id="299" r:id="rId6"/>
    <p:sldId id="298" r:id="rId7"/>
    <p:sldId id="300" r:id="rId8"/>
    <p:sldId id="301" r:id="rId9"/>
    <p:sldId id="302" r:id="rId10"/>
    <p:sldId id="319" r:id="rId11"/>
    <p:sldId id="303" r:id="rId12"/>
    <p:sldId id="304" r:id="rId13"/>
    <p:sldId id="305" r:id="rId14"/>
    <p:sldId id="306" r:id="rId15"/>
    <p:sldId id="320" r:id="rId16"/>
    <p:sldId id="307" r:id="rId17"/>
    <p:sldId id="308" r:id="rId18"/>
    <p:sldId id="309" r:id="rId19"/>
    <p:sldId id="310" r:id="rId20"/>
    <p:sldId id="321" r:id="rId21"/>
    <p:sldId id="311" r:id="rId22"/>
    <p:sldId id="312" r:id="rId23"/>
    <p:sldId id="313" r:id="rId24"/>
    <p:sldId id="314" r:id="rId25"/>
    <p:sldId id="322" r:id="rId26"/>
    <p:sldId id="315" r:id="rId27"/>
    <p:sldId id="316" r:id="rId28"/>
    <p:sldId id="318" r:id="rId2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869ED3-A7E5-F5FC-58AE-4D64D0A95505}" v="17" dt="2022-10-19T03:05:17.557"/>
    <p1510:client id="{38C4B946-52CE-89FD-496C-6182E914FE45}" v="134" dt="2022-08-01T19:20:00.848"/>
    <p1510:client id="{3D189090-7F5C-8BC3-FFDA-4E093F98915A}" v="1203" dt="2022-09-14T05:15:23.142"/>
    <p1510:client id="{7A0E3C3A-8EA2-DFB0-055A-BC3A4D0E34AA}" v="361" dt="2022-10-18T18:37:14.336"/>
    <p1510:client id="{914172EA-E431-D468-6620-C780D7D1B803}" v="14" dt="2022-10-19T03:06:15.594"/>
    <p1510:client id="{B968A905-2C10-A987-FE5C-FB1958B7E159}" v="610" dt="2022-09-19T21:14:47.055"/>
    <p1510:client id="{F430E7D2-A5DE-97FA-E100-835D19689E61}" v="17" dt="2022-09-20T23:23:20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36" autoAdjust="0"/>
  </p:normalViewPr>
  <p:slideViewPr>
    <p:cSldViewPr snapToGrid="0">
      <p:cViewPr varScale="1">
        <p:scale>
          <a:sx n="85" d="100"/>
          <a:sy n="85" d="100"/>
        </p:scale>
        <p:origin x="966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3.fntdata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43" Type="http://customschemas.google.com/relationships/presentationmetadata" Target="metadata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As </a:t>
            </a:r>
            <a:r>
              <a:rPr lang="en-US" dirty="0" err="1"/>
              <a:t>pessoas</a:t>
            </a:r>
            <a:r>
              <a:rPr lang="en-US" dirty="0"/>
              <a:t> </a:t>
            </a:r>
            <a:r>
              <a:rPr lang="en-US" dirty="0" err="1"/>
              <a:t>percebem</a:t>
            </a:r>
            <a:r>
              <a:rPr lang="en-US" dirty="0"/>
              <a:t> o </a:t>
            </a:r>
            <a:r>
              <a:rPr lang="en-US" dirty="0" err="1"/>
              <a:t>sucesso</a:t>
            </a:r>
            <a:r>
              <a:rPr lang="en-US" dirty="0"/>
              <a:t> de </a:t>
            </a:r>
            <a:r>
              <a:rPr lang="en-US" dirty="0" err="1"/>
              <a:t>maneira</a:t>
            </a:r>
            <a:r>
              <a:rPr lang="en-US" dirty="0"/>
              <a:t> </a:t>
            </a:r>
            <a:r>
              <a:rPr lang="en-US" dirty="0" err="1"/>
              <a:t>subjetiva</a:t>
            </a:r>
            <a:r>
              <a:rPr lang="en-US" dirty="0"/>
              <a:t>. Por </a:t>
            </a:r>
            <a:r>
              <a:rPr lang="en-US" dirty="0" err="1"/>
              <a:t>exempl</a:t>
            </a:r>
            <a:r>
              <a:rPr lang="en-US" dirty="0"/>
              <a:t>: o time de TI e marketing </a:t>
            </a:r>
            <a:r>
              <a:rPr lang="en-US" dirty="0" err="1"/>
              <a:t>estão</a:t>
            </a:r>
            <a:r>
              <a:rPr lang="en-US" dirty="0"/>
              <a:t> </a:t>
            </a:r>
            <a:r>
              <a:rPr lang="en-US" dirty="0" err="1"/>
              <a:t>trabalhando</a:t>
            </a:r>
            <a:r>
              <a:rPr lang="en-US" dirty="0"/>
              <a:t> </a:t>
            </a:r>
            <a:r>
              <a:rPr lang="en-US" dirty="0" err="1"/>
              <a:t>juntos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projeto</a:t>
            </a:r>
            <a:r>
              <a:rPr lang="en-US" dirty="0"/>
              <a:t>. 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Eles </a:t>
            </a:r>
            <a:r>
              <a:rPr lang="en-US" dirty="0" err="1"/>
              <a:t>provavelmente</a:t>
            </a:r>
            <a:r>
              <a:rPr lang="en-US" dirty="0"/>
              <a:t> </a:t>
            </a:r>
            <a:r>
              <a:rPr lang="en-US" dirty="0" err="1"/>
              <a:t>terão</a:t>
            </a:r>
            <a:r>
              <a:rPr lang="en-US" dirty="0"/>
              <a:t> </a:t>
            </a:r>
            <a:r>
              <a:rPr lang="en-US" dirty="0" err="1"/>
              <a:t>visões</a:t>
            </a:r>
            <a:r>
              <a:rPr lang="en-US" dirty="0"/>
              <a:t> </a:t>
            </a:r>
            <a:r>
              <a:rPr lang="en-US" dirty="0" err="1"/>
              <a:t>diferentes</a:t>
            </a:r>
            <a:r>
              <a:rPr lang="en-US" dirty="0"/>
              <a:t> do que é </a:t>
            </a:r>
            <a:r>
              <a:rPr lang="en-US" dirty="0" err="1"/>
              <a:t>sucesso</a:t>
            </a:r>
            <a:r>
              <a:rPr lang="en-US" dirty="0"/>
              <a:t> no </a:t>
            </a:r>
            <a:r>
              <a:rPr lang="en-US" dirty="0" err="1"/>
              <a:t>projeto</a:t>
            </a:r>
            <a:r>
              <a:rPr lang="en-US" dirty="0"/>
              <a:t>. 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Tendo um </a:t>
            </a:r>
            <a:r>
              <a:rPr lang="en-US" dirty="0" err="1"/>
              <a:t>alvo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, </a:t>
            </a:r>
            <a:r>
              <a:rPr lang="en-US" dirty="0" err="1"/>
              <a:t>conseguimos</a:t>
            </a:r>
            <a:r>
              <a:rPr lang="en-US" dirty="0"/>
              <a:t> </a:t>
            </a:r>
            <a:r>
              <a:rPr lang="en-US" dirty="0" err="1"/>
              <a:t>determinar</a:t>
            </a:r>
            <a:r>
              <a:rPr lang="en-US" dirty="0"/>
              <a:t> as </a:t>
            </a:r>
            <a:r>
              <a:rPr lang="en-US" dirty="0" err="1"/>
              <a:t>expectativas</a:t>
            </a:r>
            <a:r>
              <a:rPr lang="en-US" dirty="0"/>
              <a:t>, </a:t>
            </a:r>
            <a:r>
              <a:rPr lang="en-US" dirty="0" err="1"/>
              <a:t>prioridades</a:t>
            </a:r>
            <a:r>
              <a:rPr lang="en-US" dirty="0"/>
              <a:t> e </a:t>
            </a:r>
            <a:r>
              <a:rPr lang="en-US" dirty="0" err="1"/>
              <a:t>fazer</a:t>
            </a:r>
            <a:r>
              <a:rPr lang="en-US" dirty="0"/>
              <a:t> </a:t>
            </a:r>
            <a:r>
              <a:rPr lang="en-US" dirty="0" err="1"/>
              <a:t>exceções</a:t>
            </a:r>
            <a:r>
              <a:rPr lang="en-US" dirty="0"/>
              <a:t> para </a:t>
            </a:r>
            <a:r>
              <a:rPr lang="en-US" dirty="0" err="1"/>
              <a:t>alcançar</a:t>
            </a:r>
            <a:r>
              <a:rPr lang="en-US" dirty="0"/>
              <a:t> o </a:t>
            </a:r>
            <a:r>
              <a:rPr lang="en-US" dirty="0" err="1"/>
              <a:t>objetivo</a:t>
            </a:r>
            <a:r>
              <a:rPr lang="en-US" dirty="0"/>
              <a:t> </a:t>
            </a:r>
            <a:r>
              <a:rPr lang="en-US" dirty="0" err="1"/>
              <a:t>comum</a:t>
            </a:r>
            <a:r>
              <a:rPr lang="en-US" dirty="0"/>
              <a:t> (KPI)</a:t>
            </a:r>
          </a:p>
        </p:txBody>
      </p:sp>
    </p:spTree>
    <p:extLst>
      <p:ext uri="{BB962C8B-B14F-4D97-AF65-F5344CB8AC3E}">
        <p14:creationId xmlns:p14="http://schemas.microsoft.com/office/powerpoint/2010/main" val="24128524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auxiliam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objetiva</a:t>
            </a:r>
            <a:r>
              <a:rPr lang="en-US" dirty="0"/>
              <a:t> de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a performance da </a:t>
            </a:r>
            <a:r>
              <a:rPr lang="en-US" dirty="0" err="1"/>
              <a:t>empresa</a:t>
            </a:r>
            <a:r>
              <a:rPr lang="en-US" dirty="0"/>
              <a:t>.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assim</a:t>
            </a:r>
            <a:r>
              <a:rPr lang="en-US" dirty="0"/>
              <a:t>, Podemos </a:t>
            </a:r>
            <a:r>
              <a:rPr lang="en-US" dirty="0" err="1"/>
              <a:t>avaliar</a:t>
            </a:r>
            <a:r>
              <a:rPr lang="en-US" dirty="0"/>
              <a:t> KPIs </a:t>
            </a:r>
            <a:r>
              <a:rPr lang="en-US" dirty="0" err="1"/>
              <a:t>fincanceiros</a:t>
            </a:r>
            <a:r>
              <a:rPr lang="en-US" dirty="0"/>
              <a:t>, </a:t>
            </a:r>
            <a:r>
              <a:rPr lang="en-US" dirty="0" err="1"/>
              <a:t>mostrando</a:t>
            </a:r>
            <a:r>
              <a:rPr lang="en-US" dirty="0"/>
              <a:t> </a:t>
            </a:r>
            <a:r>
              <a:rPr lang="en-US" dirty="0" err="1"/>
              <a:t>lucratividade</a:t>
            </a:r>
            <a:r>
              <a:rPr lang="en-US" dirty="0"/>
              <a:t>,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estão</a:t>
            </a:r>
            <a:r>
              <a:rPr lang="en-US" dirty="0"/>
              <a:t> as </a:t>
            </a:r>
            <a:r>
              <a:rPr lang="en-US" dirty="0" err="1"/>
              <a:t>taxas</a:t>
            </a:r>
            <a:r>
              <a:rPr lang="en-US" dirty="0"/>
              <a:t> de </a:t>
            </a:r>
            <a:r>
              <a:rPr lang="en-US" dirty="0" err="1"/>
              <a:t>rentenção</a:t>
            </a:r>
            <a:r>
              <a:rPr lang="en-US" dirty="0"/>
              <a:t> de </a:t>
            </a:r>
            <a:r>
              <a:rPr lang="en-US" dirty="0" err="1"/>
              <a:t>funcionários</a:t>
            </a:r>
            <a:r>
              <a:rPr lang="en-US" dirty="0"/>
              <a:t> que </a:t>
            </a:r>
            <a:r>
              <a:rPr lang="en-US" dirty="0" err="1"/>
              <a:t>podem</a:t>
            </a:r>
            <a:r>
              <a:rPr lang="en-US" dirty="0"/>
              <a:t> </a:t>
            </a:r>
            <a:r>
              <a:rPr lang="en-US" dirty="0" err="1"/>
              <a:t>indicar</a:t>
            </a:r>
            <a:r>
              <a:rPr lang="en-US" dirty="0"/>
              <a:t> a </a:t>
            </a:r>
            <a:r>
              <a:rPr lang="en-US" dirty="0" err="1"/>
              <a:t>força</a:t>
            </a:r>
            <a:r>
              <a:rPr lang="en-US" dirty="0"/>
              <a:t> da </a:t>
            </a:r>
            <a:r>
              <a:rPr lang="en-US" dirty="0" err="1"/>
              <a:t>cultura</a:t>
            </a:r>
            <a:r>
              <a:rPr lang="en-US" dirty="0"/>
              <a:t> da </a:t>
            </a:r>
            <a:r>
              <a:rPr lang="en-US" dirty="0" err="1"/>
              <a:t>empresa</a:t>
            </a:r>
            <a:r>
              <a:rPr lang="en-US" dirty="0"/>
              <a:t> e </a:t>
            </a:r>
            <a:r>
              <a:rPr lang="en-US" dirty="0" err="1"/>
              <a:t>ainda</a:t>
            </a:r>
            <a:r>
              <a:rPr lang="en-US" dirty="0"/>
              <a:t> </a:t>
            </a:r>
            <a:r>
              <a:rPr lang="en-US" dirty="0" err="1"/>
              <a:t>mostrar</a:t>
            </a:r>
            <a:r>
              <a:rPr lang="en-US" dirty="0"/>
              <a:t> que é </a:t>
            </a:r>
            <a:r>
              <a:rPr lang="en-US" dirty="0" err="1"/>
              <a:t>preciso</a:t>
            </a:r>
            <a:r>
              <a:rPr lang="en-US" dirty="0"/>
              <a:t> mudar a </a:t>
            </a:r>
            <a:r>
              <a:rPr lang="en-US" dirty="0" err="1"/>
              <a:t>postura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err="1"/>
              <a:t>Existem</a:t>
            </a:r>
            <a:r>
              <a:rPr lang="en-US" dirty="0"/>
              <a:t> </a:t>
            </a:r>
            <a:r>
              <a:rPr lang="en-US" dirty="0" err="1"/>
              <a:t>vários</a:t>
            </a:r>
            <a:r>
              <a:rPr lang="en-US" dirty="0"/>
              <a:t> </a:t>
            </a:r>
            <a:r>
              <a:rPr lang="en-US" dirty="0" err="1"/>
              <a:t>benefícios</a:t>
            </a:r>
            <a:r>
              <a:rPr lang="en-US" dirty="0"/>
              <a:t> e </a:t>
            </a:r>
            <a:r>
              <a:rPr lang="en-US" dirty="0" err="1"/>
              <a:t>maneiras</a:t>
            </a:r>
            <a:r>
              <a:rPr lang="en-US" dirty="0"/>
              <a:t> de </a:t>
            </a:r>
            <a:r>
              <a:rPr lang="en-US" dirty="0" err="1"/>
              <a:t>aplica</a:t>
            </a:r>
            <a:r>
              <a:rPr lang="en-US" dirty="0"/>
              <a:t>-las. </a:t>
            </a:r>
            <a:r>
              <a:rPr lang="en-US" dirty="0" err="1"/>
              <a:t>Contudo</a:t>
            </a:r>
            <a:r>
              <a:rPr lang="en-US" dirty="0"/>
              <a:t>, </a:t>
            </a:r>
            <a:r>
              <a:rPr lang="en-US" dirty="0" err="1"/>
              <a:t>elas</a:t>
            </a:r>
            <a:r>
              <a:rPr lang="en-US" dirty="0"/>
              <a:t> se </a:t>
            </a:r>
            <a:r>
              <a:rPr lang="en-US" dirty="0" err="1"/>
              <a:t>encontram</a:t>
            </a:r>
            <a:r>
              <a:rPr lang="en-US" dirty="0"/>
              <a:t> </a:t>
            </a:r>
            <a:r>
              <a:rPr lang="en-US" dirty="0" err="1"/>
              <a:t>nas</a:t>
            </a:r>
            <a:r>
              <a:rPr lang="en-US" dirty="0"/>
              <a:t> </a:t>
            </a:r>
            <a:r>
              <a:rPr lang="en-US" dirty="0" err="1"/>
              <a:t>seguintes</a:t>
            </a:r>
            <a:r>
              <a:rPr lang="en-US" dirty="0"/>
              <a:t> </a:t>
            </a:r>
            <a:r>
              <a:rPr lang="en-US" dirty="0" err="1"/>
              <a:t>categorias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5728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81779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598036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280617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Quarter</a:t>
            </a:r>
          </a:p>
        </p:txBody>
      </p:sp>
    </p:spTree>
    <p:extLst>
      <p:ext uri="{BB962C8B-B14F-4D97-AF65-F5344CB8AC3E}">
        <p14:creationId xmlns:p14="http://schemas.microsoft.com/office/powerpoint/2010/main" val="1375722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542659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7478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4883978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KPIs </a:t>
            </a:r>
            <a:r>
              <a:rPr lang="en-US" dirty="0" err="1"/>
              <a:t>estruturados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Quarter</a:t>
            </a:r>
          </a:p>
        </p:txBody>
      </p:sp>
    </p:spTree>
    <p:extLst>
      <p:ext uri="{BB962C8B-B14F-4D97-AF65-F5344CB8AC3E}">
        <p14:creationId xmlns:p14="http://schemas.microsoft.com/office/powerpoint/2010/main" val="539106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Utilizado</a:t>
            </a:r>
            <a:r>
              <a:rPr lang="en-US" dirty="0"/>
              <a:t> para </a:t>
            </a:r>
            <a:r>
              <a:rPr lang="en-US" dirty="0" err="1"/>
              <a:t>criar</a:t>
            </a:r>
            <a:r>
              <a:rPr lang="en-US" dirty="0"/>
              <a:t> KPIs fortes</a:t>
            </a:r>
          </a:p>
        </p:txBody>
      </p:sp>
    </p:spTree>
    <p:extLst>
      <p:ext uri="{BB962C8B-B14F-4D97-AF65-F5344CB8AC3E}">
        <p14:creationId xmlns:p14="http://schemas.microsoft.com/office/powerpoint/2010/main" val="40993074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643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0022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64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1935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ter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de </a:t>
            </a:r>
            <a:r>
              <a:rPr lang="en-US" dirty="0" err="1"/>
              <a:t>longo</a:t>
            </a:r>
            <a:r>
              <a:rPr lang="en-US" dirty="0"/>
              <a:t> </a:t>
            </a:r>
            <a:r>
              <a:rPr lang="en-US" dirty="0" err="1"/>
              <a:t>prazo</a:t>
            </a:r>
            <a:r>
              <a:rPr lang="en-US" dirty="0"/>
              <a:t> e da </a:t>
            </a:r>
            <a:r>
              <a:rPr lang="en-US" dirty="0" err="1"/>
              <a:t>evolução</a:t>
            </a:r>
            <a:r>
              <a:rPr lang="en-US" dirty="0"/>
              <a:t> das KPIs no </a:t>
            </a:r>
            <a:r>
              <a:rPr lang="en-US" dirty="0" err="1"/>
              <a:t>decorrer</a:t>
            </a:r>
            <a:r>
              <a:rPr lang="en-US" dirty="0"/>
              <a:t> do </a:t>
            </a:r>
            <a:r>
              <a:rPr lang="en-US" dirty="0" err="1"/>
              <a:t>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69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1535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Podemos </a:t>
            </a:r>
            <a:r>
              <a:rPr lang="en-US" dirty="0" err="1"/>
              <a:t>rastrear</a:t>
            </a:r>
            <a:r>
              <a:rPr lang="en-US" dirty="0"/>
              <a:t> o </a:t>
            </a:r>
            <a:r>
              <a:rPr lang="en-US" dirty="0" err="1"/>
              <a:t>progresso</a:t>
            </a:r>
            <a:r>
              <a:rPr lang="en-US" dirty="0"/>
              <a:t> </a:t>
            </a:r>
            <a:r>
              <a:rPr lang="en-US" dirty="0" err="1"/>
              <a:t>descendo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o </a:t>
            </a:r>
            <a:r>
              <a:rPr lang="en-US" dirty="0" err="1"/>
              <a:t>nivel</a:t>
            </a:r>
            <a:r>
              <a:rPr lang="en-US" dirty="0"/>
              <a:t> individual. Ex: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vendas</a:t>
            </a:r>
            <a:r>
              <a:rPr lang="en-US" dirty="0"/>
              <a:t> </a:t>
            </a:r>
            <a:r>
              <a:rPr lang="en-US" dirty="0" err="1"/>
              <a:t>mês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pessoa</a:t>
            </a:r>
            <a:r>
              <a:rPr lang="en-US" dirty="0"/>
              <a:t> e </a:t>
            </a:r>
            <a:r>
              <a:rPr lang="en-US" dirty="0" err="1"/>
              <a:t>entender</a:t>
            </a:r>
            <a:r>
              <a:rPr lang="en-US" dirty="0"/>
              <a:t> o </a:t>
            </a:r>
            <a:r>
              <a:rPr lang="en-US" dirty="0" err="1"/>
              <a:t>desempenho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um no time.</a:t>
            </a:r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/>
              <a:t>Caso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tenham</a:t>
            </a:r>
            <a:r>
              <a:rPr lang="en-US" dirty="0"/>
              <a:t> </a:t>
            </a:r>
            <a:r>
              <a:rPr lang="en-US" dirty="0" err="1"/>
              <a:t>sido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esperado</a:t>
            </a:r>
            <a:r>
              <a:rPr lang="en-US" dirty="0"/>
              <a:t>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a </a:t>
            </a:r>
            <a:r>
              <a:rPr lang="en-US" dirty="0" err="1"/>
              <a:t>dor</a:t>
            </a:r>
            <a:r>
              <a:rPr lang="en-US" dirty="0"/>
              <a:t> do time e prover o </a:t>
            </a:r>
            <a:r>
              <a:rPr lang="en-US" dirty="0" err="1"/>
              <a:t>necessário</a:t>
            </a:r>
            <a:r>
              <a:rPr lang="en-US" dirty="0"/>
              <a:t> para </a:t>
            </a:r>
            <a:r>
              <a:rPr lang="en-US" dirty="0" err="1"/>
              <a:t>alavancar</a:t>
            </a:r>
            <a:r>
              <a:rPr lang="en-US" dirty="0"/>
              <a:t> a performance dos </a:t>
            </a:r>
            <a:r>
              <a:rPr lang="en-US" dirty="0" err="1"/>
              <a:t>colaboradores</a:t>
            </a:r>
            <a:r>
              <a:rPr lang="en-US" dirty="0"/>
              <a:t>. Ex: </a:t>
            </a:r>
            <a:r>
              <a:rPr lang="en-US" dirty="0" err="1"/>
              <a:t>treinamento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  <a:r>
              <a:rPr lang="en-US" dirty="0" err="1"/>
              <a:t>necessário</a:t>
            </a:r>
          </a:p>
        </p:txBody>
      </p:sp>
    </p:spTree>
    <p:extLst>
      <p:ext uri="{BB962C8B-B14F-4D97-AF65-F5344CB8AC3E}">
        <p14:creationId xmlns:p14="http://schemas.microsoft.com/office/powerpoint/2010/main" val="3172649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Fundamentos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BI: KPIs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5000" b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630745" y="3325466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Mesma perspectiva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F59EE755-69F5-EE68-B438-0C049B143416}"/>
              </a:ext>
            </a:extLst>
          </p:cNvPr>
          <p:cNvSpPr/>
          <p:nvPr/>
        </p:nvSpPr>
        <p:spPr>
          <a:xfrm>
            <a:off x="3451123" y="2744747"/>
            <a:ext cx="2498005" cy="4332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Alvo comum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045E4A80-C6C2-E182-C8EC-EF302604F02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7801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557267" y="3671113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Visão objetiva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F59EE755-69F5-EE68-B438-0C049B143416}"/>
              </a:ext>
            </a:extLst>
          </p:cNvPr>
          <p:cNvSpPr/>
          <p:nvPr/>
        </p:nvSpPr>
        <p:spPr>
          <a:xfrm>
            <a:off x="3322997" y="3171339"/>
            <a:ext cx="2498005" cy="4332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Performance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639D4244-9FD5-505B-6969-F308421AA47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95268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Categorias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e Levels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relacionadas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as KPIs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43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3B6D971-6CDA-A98B-DB11-0A3EEA52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2" y="1630237"/>
            <a:ext cx="2431473" cy="2652048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567048" y="4268317"/>
            <a:ext cx="8014357" cy="5745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Quais são os benefícios das KPIs?</a:t>
            </a:r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Categorias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KPIs</a:t>
            </a:r>
          </a:p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Operacional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Estratégica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Leading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lagging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Qualitativa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quantitativa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AE30B5D1-7D4E-774F-97EA-1FEE23A0FAE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4043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 levels</a:t>
            </a:r>
          </a:p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Company-level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Departament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-level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Project-level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0313CC-3460-D609-5C83-023C2BC0F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418" y="1670275"/>
            <a:ext cx="2415749" cy="247671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C187AC4-FA7A-DD73-0A33-D8DD65CE8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4761" y="3974431"/>
            <a:ext cx="5536148" cy="723570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82B94072-0648-1968-879D-1DAE914C531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2640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monday.com screenshot of quarterly objectives with KPIs">
            <a:extLst>
              <a:ext uri="{FF2B5EF4-FFF2-40B4-BE49-F238E27FC236}">
                <a16:creationId xmlns:a16="http://schemas.microsoft.com/office/drawing/2014/main" id="{3C43E6EB-12E3-D491-D828-A30589B34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5" y="448130"/>
            <a:ext cx="7248102" cy="462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</p:spTree>
    <p:extLst>
      <p:ext uri="{BB962C8B-B14F-4D97-AF65-F5344CB8AC3E}">
        <p14:creationId xmlns:p14="http://schemas.microsoft.com/office/powerpoint/2010/main" val="3049921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2841171" y="1481050"/>
            <a:ext cx="5738593" cy="318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Por que esse resultado é importante?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Quem é responsável pelo resultado?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o resultado pode ser influenciado?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você vai medir o progresso?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 que frequência você medirá o progresso?</a:t>
            </a:r>
          </a:p>
          <a:p>
            <a:pPr marL="419100" lvl="1" indent="-342900">
              <a:buSzPts val="1600"/>
              <a:buChar char="•"/>
            </a:pPr>
            <a:r>
              <a:rPr lang="pt-BR" sz="2000" dirty="0">
                <a:solidFill>
                  <a:srgbClr val="040A24"/>
                </a:solidFill>
                <a:latin typeface="Calibri"/>
                <a:cs typeface="Calibri"/>
              </a:rPr>
              <a:t>Como você saberá se atingiu seus objetivos?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E936CB-1E47-15D1-79B1-FC0B1F851C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18" y="2074490"/>
            <a:ext cx="1935011" cy="2124211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031D35D5-1611-8820-985F-997E27508EBF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69053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Considerações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KPIs – Key Progress Indicators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039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008283" y="2828378"/>
            <a:ext cx="5738593" cy="141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 simples e claros</a:t>
            </a:r>
          </a:p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</a:rPr>
              <a:t>Comunicação para divulgar os KPIs</a:t>
            </a:r>
          </a:p>
          <a:p>
            <a:pPr marL="419100" lvl="1" indent="-342900" algn="just">
              <a:buSzPts val="1600"/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rgbClr val="040A24"/>
                </a:solidFill>
                <a:latin typeface="Calibri"/>
                <a:cs typeface="Calibri"/>
              </a:rPr>
              <a:t>Refinamento ao longo do tempo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4DBF5BD-D1DB-D6CF-8F3E-91E5A5BE6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36" y="2014265"/>
            <a:ext cx="2362405" cy="220237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DAD6441-910C-6A87-839C-F0061F7BF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8868" y="1563705"/>
            <a:ext cx="2481335" cy="1182018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AB1BDE50-0913-31F3-A35E-45CC7EABEBD4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96217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2050" name="Picture 2" descr="monday.com freelancer template showing KPIs for customer requests.">
            <a:extLst>
              <a:ext uri="{FF2B5EF4-FFF2-40B4-BE49-F238E27FC236}">
                <a16:creationId xmlns:a16="http://schemas.microsoft.com/office/drawing/2014/main" id="{4BDDEE34-9D30-A39B-75BB-499BC9BF8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764" y="495856"/>
            <a:ext cx="8024358" cy="46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6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871" y="2044911"/>
            <a:ext cx="3906611" cy="2176269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45114" y="1879027"/>
            <a:ext cx="4026886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O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KPIs?</a:t>
            </a: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Quais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tipos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O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métricas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negócios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419100" indent="-342900" algn="just">
              <a:buSzPts val="2400"/>
              <a:buFont typeface="Arial,Sans-Serif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</a:rPr>
              <a:t>Diferenteça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</a:rPr>
              <a:t> entre as Keys</a:t>
            </a:r>
          </a:p>
        </p:txBody>
      </p:sp>
    </p:spTree>
    <p:extLst>
      <p:ext uri="{BB962C8B-B14F-4D97-AF65-F5344CB8AC3E}">
        <p14:creationId xmlns:p14="http://schemas.microsoft.com/office/powerpoint/2010/main" val="970614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831900-8830-7442-0F08-39A5C336C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259" y="1556529"/>
            <a:ext cx="4835283" cy="30747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C3151C0-143D-9B73-9734-723F4BDF4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505" y="1931167"/>
            <a:ext cx="2156647" cy="2575783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736562B2-6147-2298-B6EE-30B65206C3B8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728814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3074" name="Picture 2" descr="A screenshot of monday.com's CRM template showing marketing budget KPIs">
            <a:extLst>
              <a:ext uri="{FF2B5EF4-FFF2-40B4-BE49-F238E27FC236}">
                <a16:creationId xmlns:a16="http://schemas.microsoft.com/office/drawing/2014/main" id="{5E038DCA-A06B-D868-622A-A31767249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472163"/>
            <a:ext cx="8065180" cy="4671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7871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Negócio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e KPIs – Key Progress Indicators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061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0233E8-33F4-3F23-B1C7-8B4BC11D7637}"/>
              </a:ext>
            </a:extLst>
          </p:cNvPr>
          <p:cNvSpPr txBox="1"/>
          <p:nvPr/>
        </p:nvSpPr>
        <p:spPr>
          <a:xfrm>
            <a:off x="4416879" y="172355"/>
            <a:ext cx="3559630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dirty="0"/>
              <a:t>Fonte: https://monday.com/blog/project-management/kpi-meaning/</a:t>
            </a:r>
          </a:p>
        </p:txBody>
      </p:sp>
      <p:pic>
        <p:nvPicPr>
          <p:cNvPr id="4098" name="Picture 2" descr="KPIs vs Metrics: Learn The Difference With Tips &amp; Examples">
            <a:extLst>
              <a:ext uri="{FF2B5EF4-FFF2-40B4-BE49-F238E27FC236}">
                <a16:creationId xmlns:a16="http://schemas.microsoft.com/office/drawing/2014/main" id="{D0EEF5EE-37DB-C540-8D52-CD5E54901C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532460"/>
            <a:ext cx="6030438" cy="3165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A62D320B-C5B9-0C01-3F62-5C3F99E1A019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KPIs &amp;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Métricas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D34F9-59E5-6918-DFF8-CA1293C09290}"/>
              </a:ext>
            </a:extLst>
          </p:cNvPr>
          <p:cNvSpPr txBox="1"/>
          <p:nvPr/>
        </p:nvSpPr>
        <p:spPr>
          <a:xfrm>
            <a:off x="163286" y="4707264"/>
            <a:ext cx="7658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https://www.datapine.com/blog/</a:t>
            </a:r>
            <a:r>
              <a:rPr lang="pt-BR" sz="800" dirty="0" err="1"/>
              <a:t>kpis-vs-metrics-differences</a:t>
            </a:r>
            <a:r>
              <a:rPr lang="pt-BR" sz="800" dirty="0"/>
              <a:t>/#:~:text=KPIs%20measure%20performance%20based%20on,are%20often%20operational%20or%20tactical.</a:t>
            </a:r>
          </a:p>
        </p:txBody>
      </p:sp>
    </p:spTree>
    <p:extLst>
      <p:ext uri="{BB962C8B-B14F-4D97-AF65-F5344CB8AC3E}">
        <p14:creationId xmlns:p14="http://schemas.microsoft.com/office/powerpoint/2010/main" val="55698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D34F9-59E5-6918-DFF8-CA1293C09290}"/>
              </a:ext>
            </a:extLst>
          </p:cNvPr>
          <p:cNvSpPr txBox="1"/>
          <p:nvPr/>
        </p:nvSpPr>
        <p:spPr>
          <a:xfrm>
            <a:off x="163286" y="4707264"/>
            <a:ext cx="76581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Fonte: https://www.datapine.com/blog/</a:t>
            </a:r>
            <a:r>
              <a:rPr lang="pt-BR" sz="800" dirty="0" err="1"/>
              <a:t>kpis-vs-metrics-differences</a:t>
            </a:r>
            <a:r>
              <a:rPr lang="pt-BR" sz="800" dirty="0"/>
              <a:t>/#:~:text=KPIs%20measure%20performance%20based%20on,are%20often%20operational%20or%20tactical.</a:t>
            </a:r>
          </a:p>
        </p:txBody>
      </p:sp>
      <p:pic>
        <p:nvPicPr>
          <p:cNvPr id="5122" name="Picture 2" descr="Sales growth is a good productivity metric to measure evolution and results">
            <a:extLst>
              <a:ext uri="{FF2B5EF4-FFF2-40B4-BE49-F238E27FC236}">
                <a16:creationId xmlns:a16="http://schemas.microsoft.com/office/drawing/2014/main" id="{70CCA2DA-C92A-BB56-A1FF-53E47EBFB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6" y="1077686"/>
            <a:ext cx="3867855" cy="347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Sales KPI tracking the lead conversion ratio by sales manager">
            <a:extLst>
              <a:ext uri="{FF2B5EF4-FFF2-40B4-BE49-F238E27FC236}">
                <a16:creationId xmlns:a16="http://schemas.microsoft.com/office/drawing/2014/main" id="{34456910-F84D-2506-02F8-343400BBD6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077370"/>
            <a:ext cx="4099084" cy="36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04C83162-AB97-BEA7-EA1A-8BAE2D6E39A3}"/>
              </a:ext>
            </a:extLst>
          </p:cNvPr>
          <p:cNvSpPr txBox="1"/>
          <p:nvPr/>
        </p:nvSpPr>
        <p:spPr>
          <a:xfrm>
            <a:off x="312866" y="353220"/>
            <a:ext cx="386785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</a:rPr>
              <a:t>KPIs – Sales Growth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E7E7700-DE3A-909E-7310-596DA46C52D0}"/>
              </a:ext>
            </a:extLst>
          </p:cNvPr>
          <p:cNvSpPr txBox="1"/>
          <p:nvPr/>
        </p:nvSpPr>
        <p:spPr>
          <a:xfrm>
            <a:off x="4245429" y="475216"/>
            <a:ext cx="4710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rgbClr val="EA4E60"/>
                </a:solidFill>
                <a:latin typeface="Century Gothic"/>
              </a:rPr>
              <a:t>Métrica</a:t>
            </a:r>
            <a:r>
              <a:rPr lang="en-US" sz="2400" b="1" dirty="0">
                <a:solidFill>
                  <a:srgbClr val="EA4E60"/>
                </a:solidFill>
                <a:latin typeface="Century Gothic"/>
              </a:rPr>
              <a:t> – Lead to convert ratio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798894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6146" name="Picture 2" descr="tarefas de um analista de dados">
            <a:extLst>
              <a:ext uri="{FF2B5EF4-FFF2-40B4-BE49-F238E27FC236}">
                <a16:creationId xmlns:a16="http://schemas.microsoft.com/office/drawing/2014/main" id="{BB4D3F6C-BF4B-A601-63AC-654FED4C6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1985" y="1312610"/>
            <a:ext cx="6906986" cy="32004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C9072FAA-6F20-A16E-F819-56EFCEBF6B2B}"/>
              </a:ext>
            </a:extLst>
          </p:cNvPr>
          <p:cNvSpPr txBox="1"/>
          <p:nvPr/>
        </p:nvSpPr>
        <p:spPr>
          <a:xfrm>
            <a:off x="328760" y="318144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Tarefas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um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analista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2406C94-72DE-D2BB-E724-8938217DD3E4}"/>
              </a:ext>
            </a:extLst>
          </p:cNvPr>
          <p:cNvSpPr txBox="1"/>
          <p:nvPr/>
        </p:nvSpPr>
        <p:spPr>
          <a:xfrm>
            <a:off x="163286" y="4707264"/>
            <a:ext cx="76581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/>
              <a:t>Fonte:https</a:t>
            </a:r>
            <a:r>
              <a:rPr lang="pt-BR" sz="800" dirty="0"/>
              <a:t>://learn.microsoft.com/</a:t>
            </a:r>
            <a:r>
              <a:rPr lang="pt-BR" sz="800" dirty="0" err="1"/>
              <a:t>pt-br</a:t>
            </a:r>
            <a:r>
              <a:rPr lang="pt-BR" sz="800" dirty="0"/>
              <a:t>/training/modules/data-</a:t>
            </a:r>
            <a:r>
              <a:rPr lang="pt-BR" sz="800" dirty="0" err="1"/>
              <a:t>analytics</a:t>
            </a:r>
            <a:r>
              <a:rPr lang="pt-BR" sz="800" dirty="0"/>
              <a:t>-</a:t>
            </a:r>
            <a:r>
              <a:rPr lang="pt-BR" sz="800" dirty="0" err="1"/>
              <a:t>microsoft</a:t>
            </a:r>
            <a:r>
              <a:rPr lang="pt-BR" sz="800" dirty="0"/>
              <a:t>/4-tasks</a:t>
            </a:r>
          </a:p>
        </p:txBody>
      </p:sp>
    </p:spTree>
    <p:extLst>
      <p:ext uri="{BB962C8B-B14F-4D97-AF65-F5344CB8AC3E}">
        <p14:creationId xmlns:p14="http://schemas.microsoft.com/office/powerpoint/2010/main" val="358160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Medindo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- KPIs 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Métricas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Negócio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23B6D971-6CDA-A98B-DB11-0A3EEA520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62" y="1630237"/>
            <a:ext cx="2431473" cy="2652048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11F25F2-B50D-4AC8-AA89-200A2EF780E0}"/>
              </a:ext>
            </a:extLst>
          </p:cNvPr>
          <p:cNvSpPr/>
          <p:nvPr/>
        </p:nvSpPr>
        <p:spPr>
          <a:xfrm>
            <a:off x="567048" y="4268317"/>
            <a:ext cx="8014357" cy="57458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solidFill>
                  <a:schemeClr val="bg1"/>
                </a:solidFill>
                <a:cs typeface="Arial"/>
              </a:rPr>
              <a:t>Quais são os benefícios das KPIs?</a:t>
            </a:r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3382834" y="1560843"/>
            <a:ext cx="5196930" cy="2695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KPIs</a:t>
            </a:r>
          </a:p>
          <a:p>
            <a:pPr marL="76200" lvl="1" algn="just">
              <a:buSzPts val="1600"/>
            </a:pPr>
            <a:endParaRPr lang="en-US" sz="20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KPI – Key Performance Indicator</a:t>
            </a:r>
            <a:endParaRPr lang="en-US" sz="2000">
              <a:latin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Stakeholders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Varia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acordo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C2B11FA3-59FA-C1F1-938D-B8BE45FDBB0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Quais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são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as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vantagens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usar KPIs?</a:t>
            </a:r>
            <a:endParaRPr lang="pt-BR" dirty="0" err="1"/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035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3856704" y="2394474"/>
            <a:ext cx="1428749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Track</a:t>
            </a:r>
            <a:endParaRPr lang="pt-BR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E5D756A6-B45C-6D61-BABA-B494BDE6DFEB}"/>
              </a:ext>
            </a:extLst>
          </p:cNvPr>
          <p:cNvSpPr/>
          <p:nvPr/>
        </p:nvSpPr>
        <p:spPr>
          <a:xfrm>
            <a:off x="4575688" y="1961240"/>
            <a:ext cx="1474838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Progresso</a:t>
            </a:r>
            <a:endParaRPr lang="pt-BR" dirty="0"/>
          </a:p>
        </p:txBody>
      </p:sp>
      <p:sp>
        <p:nvSpPr>
          <p:cNvPr id="6" name="Google Shape;204;g109ffa863cd_0_328">
            <a:extLst>
              <a:ext uri="{FF2B5EF4-FFF2-40B4-BE49-F238E27FC236}">
                <a16:creationId xmlns:a16="http://schemas.microsoft.com/office/drawing/2014/main" id="{AEE5C5FD-3FE6-CCF9-51E8-F008A061DADD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Vantagens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KPIs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Contabilização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performance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colaboradores</a:t>
            </a:r>
            <a:endParaRPr lang="en-US" dirty="0" err="1"/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Permite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ajuste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gerentes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Todos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página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>
              <a:buSzPts val="160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Avalia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saúde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C39A2BE8-39B4-B20A-8039-5BC5DDE4B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98" y="2035277"/>
            <a:ext cx="2457450" cy="2400300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B10F3DB1-AA55-E082-9632-E6666A26EAE8}"/>
              </a:ext>
            </a:extLst>
          </p:cNvPr>
          <p:cNvSpPr/>
          <p:nvPr/>
        </p:nvSpPr>
        <p:spPr>
          <a:xfrm>
            <a:off x="2953366" y="2956756"/>
            <a:ext cx="2498005" cy="43323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Adequação da estratégia</a:t>
            </a:r>
            <a:endParaRPr lang="pt-BR" dirty="0"/>
          </a:p>
        </p:txBody>
      </p:sp>
      <p:sp>
        <p:nvSpPr>
          <p:cNvPr id="4" name="Google Shape;204;g109ffa863cd_0_328">
            <a:extLst>
              <a:ext uri="{FF2B5EF4-FFF2-40B4-BE49-F238E27FC236}">
                <a16:creationId xmlns:a16="http://schemas.microsoft.com/office/drawing/2014/main" id="{C1BFFF40-5B77-76C7-44BB-FE5119BF25D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Inteligência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Negócios</a:t>
            </a:r>
            <a:endParaRPr lang="en-US" sz="4000" b="1" dirty="0">
              <a:solidFill>
                <a:srgbClr val="EA4E60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289132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005ED-3E83-4491-A0BB-C36D335FE14D}">
  <ds:schemaRefs>
    <ds:schemaRef ds:uri="http://purl.org/dc/terms/"/>
    <ds:schemaRef ds:uri="http://www.w3.org/XML/1998/namespace"/>
    <ds:schemaRef ds:uri="http://schemas.microsoft.com/office/2006/documentManagement/types"/>
    <ds:schemaRef ds:uri="19483571-f922-4e8e-9c1c-26f0a2252132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851b35d3-0456-4d6a-bc2f-da927e91d158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00A151F2-4E77-4826-A7B9-6C8E897743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979</Words>
  <Application>Microsoft Office PowerPoint</Application>
  <PresentationFormat>Apresentação na tela (16:9)</PresentationFormat>
  <Paragraphs>175</Paragraphs>
  <Slides>25</Slides>
  <Notes>25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2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 Mascarenhas</cp:lastModifiedBy>
  <cp:revision>676</cp:revision>
  <dcterms:modified xsi:type="dcterms:W3CDTF">2024-05-02T20:50:20Z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_ExtendedDescription">
    <vt:lpwstr/>
  </property>
  <property fmtid="{D5CDD505-2E9C-101B-9397-08002B2CF9AE}" pid="9" name="MediaServiceImageTags">
    <vt:lpwstr/>
  </property>
</Properties>
</file>